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Mono"/>
      <p:regular r:id="rId23"/>
      <p:bold r:id="rId24"/>
      <p:italic r:id="rId25"/>
      <p:boldItalic r:id="rId26"/>
    </p:embeddedFont>
    <p:embeddedFont>
      <p:font typeface="Nunito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798C139-BDF7-4AB8-8E78-2867BC42940F}">
  <a:tblStyle styleId="{3798C139-BDF7-4AB8-8E78-2867BC4294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28" Type="http://schemas.openxmlformats.org/officeDocument/2006/relationships/font" Target="fonts/NunitoSans-bold.fntdata"/><Relationship Id="rId27" Type="http://schemas.openxmlformats.org/officeDocument/2006/relationships/font" Target="fonts/Nunito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Nunito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6781fa9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6781fa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850c66ed0_0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850c66ed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850c66ed0_0_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850c66ed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850c66ed0_0_3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850c66ed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850c66ed0_0_3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850c66ed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850c66ed0_0_3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850c66ed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850c66ed0_0_3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850c66ed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850c66ed0_0_3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850c66ed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850c66ed0_0_3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850c66ed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185efb6ab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185efb6a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a50db78d9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a50db78d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50c66ed0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50c66ed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50c66ed0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50c66e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850c66ed0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850c66ed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50c66ed0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50c66e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50c66ed0_0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50c66ed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50c66ed0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50c66ed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Pair">
  <p:cSld name="TITLE_AND_BODY_2_1">
    <p:bg>
      <p:bgPr>
        <a:solidFill>
          <a:srgbClr val="6093C5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80" name="Google Shape;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234450" y="1051100"/>
            <a:ext cx="2046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Pair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3" name="Google Shape;83;p11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1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1349061" y="1162316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3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Information">
  <p:cSld name="TITLE_AND_BODY_2_1_1">
    <p:bg>
      <p:bgPr>
        <a:solidFill>
          <a:srgbClr val="6093C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92" name="Google Shape;9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5413" l="0" r="0" t="5404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with intro text">
  <p:cSld name="TITLE_AND_BOD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 with intro text">
  <p:cSld name="TITLE_AND_BODY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▪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Char char="-"/>
              <a:defRPr i="1" sz="1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4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11" name="Google Shape;111;p14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left">
  <p:cSld name="TITLE_AND_BODY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335" y="0"/>
            <a:ext cx="4603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b="1"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dvanced: Title + 1 column">
  <p:cSld name="TITLE_AND_BODY_4">
    <p:bg>
      <p:bgPr>
        <a:solidFill>
          <a:schemeClr val="accen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TITLE_AND_BODY_3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9"/>
          <p:cNvGrpSpPr/>
          <p:nvPr/>
        </p:nvGrpSpPr>
        <p:grpSpPr>
          <a:xfrm>
            <a:off x="234447" y="4229998"/>
            <a:ext cx="304009" cy="326513"/>
            <a:chOff x="616425" y="2329600"/>
            <a:chExt cx="361700" cy="388475"/>
          </a:xfrm>
        </p:grpSpPr>
        <p:sp>
          <p:nvSpPr>
            <p:cNvPr id="56" name="Google Shape;56;p9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lEverywhere - Think">
  <p:cSld name="TITLE_AND_BODY_2">
    <p:bg>
      <p:bgPr>
        <a:solidFill>
          <a:srgbClr val="6093C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b="5436" l="0" r="0" t="5436"/>
          <a:stretch/>
        </p:blipFill>
        <p:spPr>
          <a:xfrm>
            <a:off x="1" y="3395354"/>
            <a:ext cx="2585474" cy="174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85475" cy="13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234450" y="1051100"/>
            <a:ext cx="2046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Think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1166161" y="1232991"/>
            <a:ext cx="182888" cy="19507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5" y="3928800"/>
            <a:ext cx="258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pollev.com/cse163</a:t>
            </a:r>
            <a:endParaRPr b="1" sz="17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4xG2aJa6UyY" TargetMode="External"/><Relationship Id="rId4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4xG2aJa6UyY" TargetMode="External"/><Relationship Id="rId4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O2NQpPDA0vNlunSG5l1r3G8nuyJmM0qM#scrollTo=sP0lkd-l6ZqH&amp;forceEdit=true&amp;offline=true&amp;sandboxMode=tru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ctrTitle"/>
          </p:nvPr>
        </p:nvSpPr>
        <p:spPr>
          <a:xfrm>
            <a:off x="468925" y="2387250"/>
            <a:ext cx="37284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CSE 163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Numpy + Images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Hunter Schafer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150" y="2550950"/>
            <a:ext cx="329975" cy="3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Kernels</a:t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do the numbers in the kernel do? </a:t>
            </a:r>
            <a:endParaRPr/>
          </a:p>
        </p:txBody>
      </p: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800" y="138465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3090625" y="1030225"/>
            <a:ext cx="2323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Identity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6224300" y="1030225"/>
            <a:ext cx="2323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Edge Detection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288" y="1384638"/>
            <a:ext cx="13239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925" y="1384638"/>
            <a:ext cx="9144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/>
        </p:nvSpPr>
        <p:spPr>
          <a:xfrm>
            <a:off x="3090625" y="2632575"/>
            <a:ext cx="2323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Sharpen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5350" y="13846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5338" y="2986988"/>
            <a:ext cx="13239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1800" y="2987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/>
        </p:nvSpPr>
        <p:spPr>
          <a:xfrm>
            <a:off x="6224050" y="2809788"/>
            <a:ext cx="2323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Box Blur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350" y="3164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03625" y="3164188"/>
            <a:ext cx="10668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What is the result of applying a convolution using this kernel on this image?</a:t>
            </a:r>
            <a:endParaRPr b="1"/>
          </a:p>
        </p:txBody>
      </p:sp>
      <p:sp>
        <p:nvSpPr>
          <p:cNvPr id="280" name="Google Shape;28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1"/>
          <p:cNvSpPr txBox="1"/>
          <p:nvPr>
            <p:ph type="title"/>
          </p:nvPr>
        </p:nvSpPr>
        <p:spPr>
          <a:xfrm>
            <a:off x="269575" y="1700200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</p:txBody>
      </p:sp>
      <p:graphicFrame>
        <p:nvGraphicFramePr>
          <p:cNvPr id="282" name="Google Shape;282;p31"/>
          <p:cNvGraphicFramePr/>
          <p:nvPr/>
        </p:nvGraphicFramePr>
        <p:xfrm>
          <a:off x="3290475" y="19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{3798C139-BDF7-4AB8-8E78-2867BC42940F}</a:tableStyleId>
              </a:tblPr>
              <a:tblGrid>
                <a:gridCol w="384050"/>
                <a:gridCol w="384050"/>
                <a:gridCol w="38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3" name="Google Shape;283;p31"/>
          <p:cNvSpPr txBox="1"/>
          <p:nvPr/>
        </p:nvSpPr>
        <p:spPr>
          <a:xfrm>
            <a:off x="3290550" y="1357625"/>
            <a:ext cx="1152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Image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aphicFrame>
        <p:nvGraphicFramePr>
          <p:cNvPr id="284" name="Google Shape;284;p31"/>
          <p:cNvGraphicFramePr/>
          <p:nvPr/>
        </p:nvGraphicFramePr>
        <p:xfrm>
          <a:off x="5143500" y="19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{3798C139-BDF7-4AB8-8E78-2867BC42940F}</a:tableStyleId>
              </a:tblPr>
              <a:tblGrid>
                <a:gridCol w="384050"/>
                <a:gridCol w="38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5" name="Google Shape;285;p31"/>
          <p:cNvSpPr txBox="1"/>
          <p:nvPr/>
        </p:nvSpPr>
        <p:spPr>
          <a:xfrm>
            <a:off x="5143500" y="1357625"/>
            <a:ext cx="768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Kernel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This timer counts down silently until it reaches 0:00, then a police siren sounds to alert you that time is up." id="286" name="Google Shape;286;p31" title="2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950" y="3682697"/>
            <a:ext cx="1422875" cy="106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What is the result of applying a convolution using this kernel on this image?</a:t>
            </a:r>
            <a:endParaRPr b="1"/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2"/>
          <p:cNvSpPr txBox="1"/>
          <p:nvPr>
            <p:ph type="title"/>
          </p:nvPr>
        </p:nvSpPr>
        <p:spPr>
          <a:xfrm>
            <a:off x="269575" y="1700325"/>
            <a:ext cx="204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 minutes</a:t>
            </a:r>
            <a:endParaRPr/>
          </a:p>
        </p:txBody>
      </p:sp>
      <p:graphicFrame>
        <p:nvGraphicFramePr>
          <p:cNvPr id="294" name="Google Shape;294;p32"/>
          <p:cNvGraphicFramePr/>
          <p:nvPr/>
        </p:nvGraphicFramePr>
        <p:xfrm>
          <a:off x="3290475" y="19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{3798C139-BDF7-4AB8-8E78-2867BC42940F}</a:tableStyleId>
              </a:tblPr>
              <a:tblGrid>
                <a:gridCol w="384050"/>
                <a:gridCol w="384050"/>
                <a:gridCol w="38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5" name="Google Shape;295;p32"/>
          <p:cNvSpPr txBox="1"/>
          <p:nvPr/>
        </p:nvSpPr>
        <p:spPr>
          <a:xfrm>
            <a:off x="3290550" y="1357625"/>
            <a:ext cx="1152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Image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aphicFrame>
        <p:nvGraphicFramePr>
          <p:cNvPr id="296" name="Google Shape;296;p32"/>
          <p:cNvGraphicFramePr/>
          <p:nvPr/>
        </p:nvGraphicFramePr>
        <p:xfrm>
          <a:off x="5143500" y="19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{3798C139-BDF7-4AB8-8E78-2867BC42940F}</a:tableStyleId>
              </a:tblPr>
              <a:tblGrid>
                <a:gridCol w="384050"/>
                <a:gridCol w="38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7" name="Google Shape;297;p32"/>
          <p:cNvSpPr txBox="1"/>
          <p:nvPr/>
        </p:nvSpPr>
        <p:spPr>
          <a:xfrm>
            <a:off x="5143500" y="1357625"/>
            <a:ext cx="768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Kernel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This timer counts down silently until it reaches 0:00, then a police siren sounds to alert you that time is up." id="298" name="Google Shape;298;p32" title="2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950" y="3682697"/>
            <a:ext cx="1422875" cy="106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304" name="Google Shape;304;p3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a really long time, image classification was done by painstakingly crafting these features (like edge detectors), by hand.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kind of worked, but we quickly hit our peak using this method.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Then came the buzz-word… deep learning</a:t>
            </a:r>
            <a:endParaRPr/>
          </a:p>
        </p:txBody>
      </p:sp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575" y="2289400"/>
            <a:ext cx="2012250" cy="24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Has layers that perform functions like a convolution or classification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layer is connected to the next (network)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Specifics are not important here, just general idea of learning kernels</a:t>
            </a:r>
            <a:endParaRPr/>
          </a:p>
        </p:txBody>
      </p:sp>
      <p:sp>
        <p:nvSpPr>
          <p:cNvPr id="313" name="Google Shape;31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875" y="1595925"/>
            <a:ext cx="4794849" cy="2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this a solved problem?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get pretty decent error rates on challenges like ImageNet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we can’t 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Sometimes can’t generalize to other real-world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Adversarial attacks</a:t>
            </a:r>
            <a:endParaRPr/>
          </a:p>
        </p:txBody>
      </p:sp>
      <p:sp>
        <p:nvSpPr>
          <p:cNvPr id="321" name="Google Shape;32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350" y="2746625"/>
            <a:ext cx="44767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>
            <a:off x="4937450" y="2533600"/>
            <a:ext cx="1671300" cy="18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6608750" y="2533600"/>
            <a:ext cx="1732500" cy="202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475" y="3802675"/>
            <a:ext cx="1732501" cy="11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800" y="1514225"/>
            <a:ext cx="4369449" cy="323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Why Convolutions?</a:t>
            </a:r>
            <a:endParaRPr sz="2300"/>
          </a:p>
        </p:txBody>
      </p:sp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fundamental operation for image processing that shows up in many applications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Edge detection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Convolutional Neural Networks (CNN)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Template Matching - Your Homework</a:t>
            </a:r>
            <a:endParaRPr/>
          </a:p>
        </p:txBody>
      </p:sp>
      <p:sp>
        <p:nvSpPr>
          <p:cNvPr id="339" name="Google Shape;33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375" y="2403850"/>
            <a:ext cx="447675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Happened?</a:t>
            </a:r>
            <a:endParaRPr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25" y="3141400"/>
            <a:ext cx="5920301" cy="17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338675" y="138750"/>
            <a:ext cx="2664300" cy="725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.shape = 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b.shape = 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338675" y="1091473"/>
            <a:ext cx="2750100" cy="725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.shape = 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b.shape = 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4338675" y="2044200"/>
            <a:ext cx="2750100" cy="725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.shape = 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b.shape = (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3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2743625" y="184150"/>
            <a:ext cx="4810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Grey-scale images can be represented as matrices. 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6716150" y="1319850"/>
            <a:ext cx="407050" cy="360800"/>
          </a:xfrm>
          <a:prstGeom prst="flowChartProcess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6183975" y="903575"/>
            <a:ext cx="407050" cy="360800"/>
          </a:xfrm>
          <a:prstGeom prst="flowChartProcess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6716150" y="903575"/>
            <a:ext cx="407050" cy="360800"/>
          </a:xfrm>
          <a:prstGeom prst="flowChartProcess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7248325" y="1319850"/>
            <a:ext cx="407050" cy="360800"/>
          </a:xfrm>
          <a:prstGeom prst="flowChartProcess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7248325" y="903575"/>
            <a:ext cx="407050" cy="3608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7248325" y="1736125"/>
            <a:ext cx="407050" cy="360800"/>
          </a:xfrm>
          <a:prstGeom prst="flowChartProcess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6183975" y="1736125"/>
            <a:ext cx="407050" cy="3608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6716150" y="1736125"/>
            <a:ext cx="407050" cy="360800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6183975" y="1319850"/>
            <a:ext cx="407050" cy="3608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596" y="785347"/>
            <a:ext cx="2461427" cy="18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7780500" y="2152400"/>
            <a:ext cx="407050" cy="360800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7248325" y="2152400"/>
            <a:ext cx="407050" cy="3608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6716150" y="2152400"/>
            <a:ext cx="407050" cy="3608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6183975" y="2152400"/>
            <a:ext cx="407050" cy="360800"/>
          </a:xfrm>
          <a:prstGeom prst="flowChartProcess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7780500" y="1736113"/>
            <a:ext cx="407050" cy="3608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7780500" y="1319850"/>
            <a:ext cx="407050" cy="360800"/>
          </a:xfrm>
          <a:prstGeom prst="flowChartProcess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7780500" y="903575"/>
            <a:ext cx="407050" cy="3608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3099050" y="3039650"/>
            <a:ext cx="548700" cy="39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3730775" y="3000500"/>
            <a:ext cx="167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Grey-scale: 255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3099050" y="3969125"/>
            <a:ext cx="548700" cy="393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3760725" y="3929975"/>
            <a:ext cx="167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Grey-scale: 0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675" y="3185125"/>
            <a:ext cx="3173974" cy="107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Images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you overlap each color channel, it creates a picture we are used to seeing.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Pixels on your monitor let out specified R/G/B light</a:t>
            </a:r>
            <a:endParaRPr/>
          </a:p>
        </p:txBody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2597830"/>
            <a:ext cx="5596200" cy="19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Images</a:t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25" y="331310"/>
            <a:ext cx="5596200" cy="278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069" y="3167025"/>
            <a:ext cx="1996900" cy="18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Demo</a:t>
            </a:r>
            <a:endParaRPr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Goal: </a:t>
            </a:r>
            <a:r>
              <a:rPr lang="en"/>
              <a:t>Manipulate image values to change color of image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how changing colors changes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a method to “circle” object in the middle of a picture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Often “global” transformations of an image can be done without loops, probably speeding up the program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6"/>
          <p:cNvSpPr txBox="1"/>
          <p:nvPr>
            <p:ph idx="2" type="title"/>
          </p:nvPr>
        </p:nvSpPr>
        <p:spPr>
          <a:xfrm>
            <a:off x="720163" y="4230050"/>
            <a:ext cx="15705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3"/>
              </a:rPr>
              <a:t>Colab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607050" y="58125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Break </a:t>
            </a:r>
            <a:endParaRPr/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1" name="Google Shape;221;p27"/>
          <p:cNvGrpSpPr/>
          <p:nvPr/>
        </p:nvGrpSpPr>
        <p:grpSpPr>
          <a:xfrm>
            <a:off x="234451" y="613658"/>
            <a:ext cx="372594" cy="360301"/>
            <a:chOff x="1247825" y="5001950"/>
            <a:chExt cx="443300" cy="428675"/>
          </a:xfrm>
        </p:grpSpPr>
        <p:sp>
          <p:nvSpPr>
            <p:cNvPr id="222" name="Google Shape;222;p27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rgi seasons GIF"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150" y="1207838"/>
            <a:ext cx="5455625" cy="272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wanting to use “local” information, we need to use a sliding window approach (i.e. a </a:t>
            </a:r>
            <a:r>
              <a:rPr b="1" lang="en"/>
              <a:t>convolution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Move the sliding window across the image, and compute the sum of the element wise product of the window (kernel) and image</a:t>
            </a:r>
            <a:endParaRPr/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6" name="Google Shape;236;p28"/>
          <p:cNvGraphicFramePr/>
          <p:nvPr/>
        </p:nvGraphicFramePr>
        <p:xfrm>
          <a:off x="3090625" y="278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{3798C139-BDF7-4AB8-8E78-2867BC42940F}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37" name="Google Shape;237;p28"/>
          <p:cNvSpPr txBox="1"/>
          <p:nvPr/>
        </p:nvSpPr>
        <p:spPr>
          <a:xfrm>
            <a:off x="3090525" y="2360275"/>
            <a:ext cx="19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Image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aphicFrame>
        <p:nvGraphicFramePr>
          <p:cNvPr id="238" name="Google Shape;238;p28"/>
          <p:cNvGraphicFramePr/>
          <p:nvPr/>
        </p:nvGraphicFramePr>
        <p:xfrm>
          <a:off x="6035400" y="319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{3798C139-BDF7-4AB8-8E78-2867BC42940F}</a:tableStyleId>
              </a:tblPr>
              <a:tblGrid>
                <a:gridCol w="384050"/>
                <a:gridCol w="384050"/>
                <a:gridCol w="384050"/>
              </a:tblGrid>
              <a:tr h="38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  <a:tr h="38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0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39" name="Google Shape;239;p28"/>
          <p:cNvSpPr txBox="1"/>
          <p:nvPr/>
        </p:nvSpPr>
        <p:spPr>
          <a:xfrm>
            <a:off x="6035400" y="2788225"/>
            <a:ext cx="115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Kernel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Example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775" y="1147750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763" y="1147750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0775" y="1147750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0775" y="1147750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0775" y="1147750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0775" y="1142000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0775" y="1147750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0775" y="1147750"/>
            <a:ext cx="50958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40763" y="1147750"/>
            <a:ext cx="50958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